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https://en.wikipedia.org/wiki/File_format" TargetMode="External" Type="http://schemas.openxmlformats.org/officeDocument/2006/relationships/hyperlink"/><Relationship Id="rId14" Target="https://en.wikipedia.org/wiki/Digital_audio" TargetMode="External" Type="http://schemas.openxmlformats.org/officeDocument/2006/relationships/hyperlink"/><Relationship Id="rId15" Target="https://en.wikipedia.org/wiki/Computer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5.png" Type="http://schemas.openxmlformats.org/officeDocument/2006/relationships/image"/><Relationship Id="rId18" Target="../media/image36.svg" Type="http://schemas.openxmlformats.org/officeDocument/2006/relationships/image"/><Relationship Id="rId19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688802" y="3136543"/>
            <a:ext cx="10910396" cy="320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100F0D"/>
                </a:solidFill>
                <a:latin typeface="DM Sans Bold"/>
              </a:rPr>
              <a:t>File</a:t>
            </a:r>
          </a:p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100F0D"/>
                </a:solidFill>
                <a:latin typeface="DM Sans Bold"/>
              </a:rPr>
              <a:t>Format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4102" y="6624033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100F0D"/>
                </a:solidFill>
                <a:latin typeface="DM Sans Bold"/>
              </a:rPr>
              <a:t>Presented by Group 1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335815" y="773164"/>
            <a:ext cx="2289207" cy="1742298"/>
          </a:xfrm>
          <a:custGeom>
            <a:avLst/>
            <a:gdLst/>
            <a:ahLst/>
            <a:cxnLst/>
            <a:rect r="r" b="b" t="t" l="l"/>
            <a:pathLst>
              <a:path h="1742298" w="2289207">
                <a:moveTo>
                  <a:pt x="0" y="0"/>
                </a:moveTo>
                <a:lnTo>
                  <a:pt x="2289207" y="0"/>
                </a:lnTo>
                <a:lnTo>
                  <a:pt x="2289207" y="1742297"/>
                </a:lnTo>
                <a:lnTo>
                  <a:pt x="0" y="1742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81289" y="7648563"/>
            <a:ext cx="2092921" cy="2700858"/>
          </a:xfrm>
          <a:custGeom>
            <a:avLst/>
            <a:gdLst/>
            <a:ahLst/>
            <a:cxnLst/>
            <a:rect r="r" b="b" t="t" l="l"/>
            <a:pathLst>
              <a:path h="2700858" w="2092921">
                <a:moveTo>
                  <a:pt x="0" y="0"/>
                </a:moveTo>
                <a:lnTo>
                  <a:pt x="2092921" y="0"/>
                </a:lnTo>
                <a:lnTo>
                  <a:pt x="2092921" y="2700858"/>
                </a:lnTo>
                <a:lnTo>
                  <a:pt x="0" y="27008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7788" t="-12066" r="-3458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7342" y="1815762"/>
            <a:ext cx="11867433" cy="104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60"/>
              </a:lnSpc>
            </a:pPr>
            <a:r>
              <a:rPr lang="en-US" sz="8000">
                <a:solidFill>
                  <a:srgbClr val="100F0D"/>
                </a:solidFill>
                <a:latin typeface="DM Sans"/>
              </a:rPr>
              <a:t>MP4 (MPEG-4 Part 14)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342" y="3303168"/>
            <a:ext cx="14467892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100F0D"/>
                </a:solidFill>
                <a:latin typeface="DM Sans"/>
              </a:rPr>
              <a:t>MP4 is a widely used video container format that can store video, audio, subtitles, and other data.</a:t>
            </a:r>
          </a:p>
          <a:p>
            <a:pPr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100F0D"/>
                </a:solidFill>
                <a:latin typeface="DM Sans"/>
              </a:rPr>
              <a:t>It uses the H.264 or H.265 (HEVC) video codecs for compression.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5818" y="5356177"/>
            <a:ext cx="6645270" cy="307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>
                <a:solidFill>
                  <a:srgbClr val="100F0D"/>
                </a:solidFill>
                <a:latin typeface="DM Sans"/>
              </a:rPr>
              <a:t>Advantages: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Excellent compression efficiency, </a:t>
            </a:r>
            <a:r>
              <a:rPr lang="en-US" sz="2527">
                <a:solidFill>
                  <a:srgbClr val="100F0D"/>
                </a:solidFill>
                <a:latin typeface="DM Sans"/>
              </a:rPr>
              <a:t>resulting in relatively small file sizes with high video quality.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Broad compatibility with a wide range of devices and platforms.</a:t>
            </a:r>
          </a:p>
          <a:p>
            <a:pPr algn="ctr">
              <a:lnSpc>
                <a:spcPts val="353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429272" y="5474945"/>
            <a:ext cx="6550882" cy="295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00F0D"/>
                </a:solidFill>
                <a:latin typeface="DM Sans"/>
              </a:rPr>
              <a:t>Disadvantages:</a:t>
            </a:r>
          </a:p>
          <a:p>
            <a:pPr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Lossy compression 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may result in some loss of video quality.</a:t>
            </a:r>
          </a:p>
          <a:p>
            <a:pPr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Edi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ting MP4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 files can be challenging, especially when dealing with certain codecs.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29211" y="8526957"/>
            <a:ext cx="1374760" cy="1415952"/>
          </a:xfrm>
          <a:custGeom>
            <a:avLst/>
            <a:gdLst/>
            <a:ahLst/>
            <a:cxnLst/>
            <a:rect r="r" b="b" t="t" l="l"/>
            <a:pathLst>
              <a:path h="1415952" w="1374760">
                <a:moveTo>
                  <a:pt x="0" y="0"/>
                </a:moveTo>
                <a:lnTo>
                  <a:pt x="1374760" y="0"/>
                </a:lnTo>
                <a:lnTo>
                  <a:pt x="1374760" y="1415952"/>
                </a:lnTo>
                <a:lnTo>
                  <a:pt x="0" y="14159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05363" y="7206993"/>
            <a:ext cx="2344261" cy="2344261"/>
          </a:xfrm>
          <a:custGeom>
            <a:avLst/>
            <a:gdLst/>
            <a:ahLst/>
            <a:cxnLst/>
            <a:rect r="r" b="b" t="t" l="l"/>
            <a:pathLst>
              <a:path h="2344261" w="2344261">
                <a:moveTo>
                  <a:pt x="0" y="0"/>
                </a:moveTo>
                <a:lnTo>
                  <a:pt x="2344261" y="0"/>
                </a:lnTo>
                <a:lnTo>
                  <a:pt x="2344261" y="2344261"/>
                </a:lnTo>
                <a:lnTo>
                  <a:pt x="0" y="23442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7342" y="2167412"/>
            <a:ext cx="13275689" cy="103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63"/>
              </a:lnSpc>
            </a:pPr>
            <a:r>
              <a:rPr lang="en-US" sz="7900">
                <a:solidFill>
                  <a:srgbClr val="100F0D"/>
                </a:solidFill>
                <a:latin typeface="DM Sans"/>
              </a:rPr>
              <a:t>AVI (Audio Video Interleave)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342" y="3687795"/>
            <a:ext cx="1446789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100F0D"/>
                </a:solidFill>
                <a:latin typeface="DM Sans"/>
              </a:rPr>
              <a:t>AVI is an older and widely supported video container format developed by Microsoft. </a:t>
            </a:r>
          </a:p>
          <a:p>
            <a:pPr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100F0D"/>
                </a:solidFill>
                <a:latin typeface="DM Sans"/>
              </a:rPr>
              <a:t>It can contain both audio and video streams using various codecs.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5167" y="5279105"/>
            <a:ext cx="6645270" cy="219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>
                <a:solidFill>
                  <a:srgbClr val="100F0D"/>
                </a:solidFill>
                <a:latin typeface="DM Sans"/>
              </a:rPr>
              <a:t>Advantages: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Compatibility wi</a:t>
            </a:r>
            <a:r>
              <a:rPr lang="en-US" sz="2527">
                <a:solidFill>
                  <a:srgbClr val="100F0D"/>
                </a:solidFill>
                <a:latin typeface="DM Sans"/>
              </a:rPr>
              <a:t>th a variety of codecs and software applications.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C</a:t>
            </a:r>
            <a:r>
              <a:rPr lang="en-US" sz="2527">
                <a:solidFill>
                  <a:srgbClr val="100F0D"/>
                </a:solidFill>
                <a:latin typeface="DM Sans"/>
              </a:rPr>
              <a:t>an store high-quality video and audio.</a:t>
            </a:r>
          </a:p>
          <a:p>
            <a:pPr algn="ctr">
              <a:lnSpc>
                <a:spcPts val="353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982565" y="5279105"/>
            <a:ext cx="6550882" cy="251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00F0D"/>
                </a:solidFill>
                <a:latin typeface="DM Sans"/>
              </a:rPr>
              <a:t>Disadvantages:</a:t>
            </a:r>
          </a:p>
          <a:p>
            <a:pPr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Larger file sizes compared to 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more modern formats.</a:t>
            </a:r>
          </a:p>
          <a:p>
            <a:pPr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Limited support for advanced features like subt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i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t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les and multiple audio streams.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01986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100F0D"/>
                </a:solidFill>
                <a:latin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172942" y="4306924"/>
            <a:ext cx="7839946" cy="4172147"/>
          </a:xfrm>
          <a:custGeom>
            <a:avLst/>
            <a:gdLst/>
            <a:ahLst/>
            <a:cxnLst/>
            <a:rect r="r" b="b" t="t" l="l"/>
            <a:pathLst>
              <a:path h="4172147" w="7839946">
                <a:moveTo>
                  <a:pt x="0" y="0"/>
                </a:moveTo>
                <a:lnTo>
                  <a:pt x="7839947" y="0"/>
                </a:lnTo>
                <a:lnTo>
                  <a:pt x="7839947" y="4172147"/>
                </a:lnTo>
                <a:lnTo>
                  <a:pt x="0" y="4172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52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5818" y="8479071"/>
            <a:ext cx="1083927" cy="1558457"/>
          </a:xfrm>
          <a:custGeom>
            <a:avLst/>
            <a:gdLst/>
            <a:ahLst/>
            <a:cxnLst/>
            <a:rect r="r" b="b" t="t" l="l"/>
            <a:pathLst>
              <a:path h="1558457" w="1083927">
                <a:moveTo>
                  <a:pt x="0" y="0"/>
                </a:moveTo>
                <a:lnTo>
                  <a:pt x="1083927" y="0"/>
                </a:lnTo>
                <a:lnTo>
                  <a:pt x="1083927" y="1558458"/>
                </a:lnTo>
                <a:lnTo>
                  <a:pt x="0" y="1558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62801" y="-151971"/>
            <a:ext cx="1735221" cy="1227274"/>
          </a:xfrm>
          <a:custGeom>
            <a:avLst/>
            <a:gdLst/>
            <a:ahLst/>
            <a:cxnLst/>
            <a:rect r="r" b="b" t="t" l="l"/>
            <a:pathLst>
              <a:path h="1227274" w="1735221">
                <a:moveTo>
                  <a:pt x="0" y="0"/>
                </a:moveTo>
                <a:lnTo>
                  <a:pt x="1735220" y="0"/>
                </a:lnTo>
                <a:lnTo>
                  <a:pt x="1735220" y="1227274"/>
                </a:lnTo>
                <a:lnTo>
                  <a:pt x="0" y="1227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63433" y="2382924"/>
            <a:ext cx="1374760" cy="1415952"/>
          </a:xfrm>
          <a:custGeom>
            <a:avLst/>
            <a:gdLst/>
            <a:ahLst/>
            <a:cxnLst/>
            <a:rect r="r" b="b" t="t" l="l"/>
            <a:pathLst>
              <a:path h="1415952" w="1374760">
                <a:moveTo>
                  <a:pt x="0" y="0"/>
                </a:moveTo>
                <a:lnTo>
                  <a:pt x="1374761" y="0"/>
                </a:lnTo>
                <a:lnTo>
                  <a:pt x="1374761" y="1415952"/>
                </a:lnTo>
                <a:lnTo>
                  <a:pt x="0" y="14159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502567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100F0D"/>
                </a:solidFill>
                <a:latin typeface="DM Sans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1055" y="2931886"/>
            <a:ext cx="9185660" cy="364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7"/>
              </a:lnSpc>
            </a:pPr>
            <a:r>
              <a:rPr lang="en-US" sz="3694" spc="221">
                <a:solidFill>
                  <a:srgbClr val="100F0D"/>
                </a:solidFill>
                <a:latin typeface="DM Sans"/>
              </a:rPr>
              <a:t>What is a File Format?</a:t>
            </a:r>
          </a:p>
          <a:p>
            <a:pPr>
              <a:lnSpc>
                <a:spcPts val="4987"/>
              </a:lnSpc>
            </a:pP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"/>
              </a:rPr>
              <a:t>A file format is a standardized way of organizing and storing data in a computer file. It defines the structure and encoding of information within the file, allowing different software applications to interpret and process the data consistently. </a:t>
            </a:r>
          </a:p>
          <a:p>
            <a:pPr marL="0" indent="0" lvl="0">
              <a:lnSpc>
                <a:spcPts val="321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71055" y="6531593"/>
            <a:ext cx="918566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7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100F0D"/>
                </a:solidFill>
                <a:latin typeface="DM Sans"/>
              </a:rPr>
              <a:t>File formats serve as a set of rules that dictate how data should be arranged, represented, and stored, ensuring compatibility between various software programs and systems.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75818" y="8479071"/>
            <a:ext cx="1083927" cy="1558457"/>
          </a:xfrm>
          <a:custGeom>
            <a:avLst/>
            <a:gdLst/>
            <a:ahLst/>
            <a:cxnLst/>
            <a:rect r="r" b="b" t="t" l="l"/>
            <a:pathLst>
              <a:path h="1558457" w="1083927">
                <a:moveTo>
                  <a:pt x="0" y="0"/>
                </a:moveTo>
                <a:lnTo>
                  <a:pt x="1083927" y="0"/>
                </a:lnTo>
                <a:lnTo>
                  <a:pt x="1083927" y="1558458"/>
                </a:lnTo>
                <a:lnTo>
                  <a:pt x="0" y="155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53489" y="171582"/>
            <a:ext cx="1083927" cy="1558457"/>
          </a:xfrm>
          <a:custGeom>
            <a:avLst/>
            <a:gdLst/>
            <a:ahLst/>
            <a:cxnLst/>
            <a:rect r="r" b="b" t="t" l="l"/>
            <a:pathLst>
              <a:path h="1558457" w="1083927">
                <a:moveTo>
                  <a:pt x="0" y="0"/>
                </a:moveTo>
                <a:lnTo>
                  <a:pt x="1083927" y="0"/>
                </a:lnTo>
                <a:lnTo>
                  <a:pt x="1083927" y="1558457"/>
                </a:lnTo>
                <a:lnTo>
                  <a:pt x="0" y="15584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50757" y="2518395"/>
            <a:ext cx="5843071" cy="3282962"/>
          </a:xfrm>
          <a:custGeom>
            <a:avLst/>
            <a:gdLst/>
            <a:ahLst/>
            <a:cxnLst/>
            <a:rect r="r" b="b" t="t" l="l"/>
            <a:pathLst>
              <a:path h="3282962" w="5843071">
                <a:moveTo>
                  <a:pt x="0" y="0"/>
                </a:moveTo>
                <a:lnTo>
                  <a:pt x="5843071" y="0"/>
                </a:lnTo>
                <a:lnTo>
                  <a:pt x="5843071" y="3282963"/>
                </a:lnTo>
                <a:lnTo>
                  <a:pt x="0" y="32829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80931" y="6209270"/>
            <a:ext cx="5191361" cy="3531333"/>
          </a:xfrm>
          <a:custGeom>
            <a:avLst/>
            <a:gdLst/>
            <a:ahLst/>
            <a:cxnLst/>
            <a:rect r="r" b="b" t="t" l="l"/>
            <a:pathLst>
              <a:path h="3531333" w="5191361">
                <a:moveTo>
                  <a:pt x="0" y="0"/>
                </a:moveTo>
                <a:lnTo>
                  <a:pt x="5191362" y="0"/>
                </a:lnTo>
                <a:lnTo>
                  <a:pt x="5191362" y="3531333"/>
                </a:lnTo>
                <a:lnTo>
                  <a:pt x="0" y="35313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7342" y="1605610"/>
            <a:ext cx="1023591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100F0D"/>
                </a:solidFill>
                <a:latin typeface="DM Sans"/>
              </a:rPr>
              <a:t>Audio File Formats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7342" y="3198585"/>
            <a:ext cx="9735223" cy="4487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8559" indent="-269280" lvl="1">
              <a:lnSpc>
                <a:spcPts val="3367"/>
              </a:lnSpc>
              <a:buFont typeface="Arial"/>
              <a:buChar char="•"/>
            </a:pPr>
            <a:r>
              <a:rPr lang="en-US" sz="2494" spc="149">
                <a:solidFill>
                  <a:srgbClr val="100F0D"/>
                </a:solidFill>
                <a:latin typeface="DM Sans"/>
              </a:rPr>
              <a:t>An audio file format is a </a:t>
            </a:r>
            <a:r>
              <a:rPr lang="en-US" sz="2494" spc="149">
                <a:solidFill>
                  <a:srgbClr val="100F0D"/>
                </a:solidFill>
                <a:latin typeface="DM Sans"/>
                <a:hlinkClick r:id="rId13" tooltip="https://en.wikipedia.org/wiki/File_format"/>
              </a:rPr>
              <a:t>file format</a:t>
            </a:r>
            <a:r>
              <a:rPr lang="en-US" sz="2494" spc="149">
                <a:solidFill>
                  <a:srgbClr val="100F0D"/>
                </a:solidFill>
                <a:latin typeface="DM Sans"/>
              </a:rPr>
              <a:t> for storing </a:t>
            </a:r>
            <a:r>
              <a:rPr lang="en-US" sz="2494" spc="149">
                <a:solidFill>
                  <a:srgbClr val="100F0D"/>
                </a:solidFill>
                <a:latin typeface="DM Sans"/>
                <a:hlinkClick r:id="rId14" tooltip="https://en.wikipedia.org/wiki/Digital_audio"/>
              </a:rPr>
              <a:t>digital audio</a:t>
            </a:r>
            <a:r>
              <a:rPr lang="en-US" sz="2494" spc="149">
                <a:solidFill>
                  <a:srgbClr val="100F0D"/>
                </a:solidFill>
                <a:latin typeface="DM Sans"/>
              </a:rPr>
              <a:t> data on a </a:t>
            </a:r>
            <a:r>
              <a:rPr lang="en-US" sz="2494" spc="149">
                <a:solidFill>
                  <a:srgbClr val="100F0D"/>
                </a:solidFill>
                <a:latin typeface="DM Sans"/>
                <a:hlinkClick r:id="rId15" tooltip="https://en.wikipedia.org/wiki/Computer"/>
              </a:rPr>
              <a:t>computer</a:t>
            </a:r>
            <a:r>
              <a:rPr lang="en-US" sz="2494" spc="149">
                <a:solidFill>
                  <a:srgbClr val="100F0D"/>
                </a:solidFill>
                <a:latin typeface="DM Sans"/>
              </a:rPr>
              <a:t> system.</a:t>
            </a:r>
          </a:p>
          <a:p>
            <a:pPr marL="538559" indent="-269280" lvl="1">
              <a:lnSpc>
                <a:spcPts val="3367"/>
              </a:lnSpc>
              <a:buFont typeface="Arial"/>
              <a:buChar char="•"/>
            </a:pPr>
            <a:r>
              <a:rPr lang="en-US" sz="2494" spc="149">
                <a:solidFill>
                  <a:srgbClr val="100F0D"/>
                </a:solidFill>
                <a:latin typeface="DM Sans"/>
              </a:rPr>
              <a:t>Each format has its own characteristics, compression methods, and intended use cases. </a:t>
            </a:r>
          </a:p>
          <a:p>
            <a:pPr>
              <a:lnSpc>
                <a:spcPts val="3367"/>
              </a:lnSpc>
            </a:pP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"/>
              </a:rPr>
              <a:t>Most Know audio format are the following:</a:t>
            </a: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 Bold"/>
              </a:rPr>
              <a:t>MP3 (MPEG Audio Layer III)</a:t>
            </a: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 Bold"/>
              </a:rPr>
              <a:t>WAV (Waveform Audio File Format)</a:t>
            </a: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 Bold"/>
              </a:rPr>
              <a:t>FLAC (Free Lossless Audio Codec)</a:t>
            </a: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 Semi-Bold"/>
              </a:rPr>
              <a:t>AAC (Advanced Audio Coding)</a:t>
            </a:r>
          </a:p>
          <a:p>
            <a:pPr marL="0" indent="0" lvl="0">
              <a:lnSpc>
                <a:spcPts val="32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53489" y="171582"/>
            <a:ext cx="1083927" cy="1558457"/>
          </a:xfrm>
          <a:custGeom>
            <a:avLst/>
            <a:gdLst/>
            <a:ahLst/>
            <a:cxnLst/>
            <a:rect r="r" b="b" t="t" l="l"/>
            <a:pathLst>
              <a:path h="1558457" w="1083927">
                <a:moveTo>
                  <a:pt x="0" y="0"/>
                </a:moveTo>
                <a:lnTo>
                  <a:pt x="1083927" y="0"/>
                </a:lnTo>
                <a:lnTo>
                  <a:pt x="1083927" y="1558457"/>
                </a:lnTo>
                <a:lnTo>
                  <a:pt x="0" y="15584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52220" y="7597695"/>
            <a:ext cx="1721576" cy="2165561"/>
          </a:xfrm>
          <a:custGeom>
            <a:avLst/>
            <a:gdLst/>
            <a:ahLst/>
            <a:cxnLst/>
            <a:rect r="r" b="b" t="t" l="l"/>
            <a:pathLst>
              <a:path h="2165561" w="1721576">
                <a:moveTo>
                  <a:pt x="0" y="0"/>
                </a:moveTo>
                <a:lnTo>
                  <a:pt x="1721576" y="0"/>
                </a:lnTo>
                <a:lnTo>
                  <a:pt x="1721576" y="2165561"/>
                </a:lnTo>
                <a:lnTo>
                  <a:pt x="0" y="21655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7342" y="1635263"/>
            <a:ext cx="15697201" cy="111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2"/>
              </a:lnSpc>
            </a:pPr>
            <a:r>
              <a:rPr lang="en-US" sz="8600">
                <a:solidFill>
                  <a:srgbClr val="100F0D"/>
                </a:solidFill>
                <a:latin typeface="DM Sans"/>
              </a:rPr>
              <a:t>MP3 ( MPEG Audio Layer III 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342" y="3259455"/>
            <a:ext cx="14467892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100F0D"/>
                </a:solidFill>
                <a:latin typeface="DM Sans"/>
              </a:rPr>
              <a:t>MP3 is a widely used audio compression format that reduces file sizes while maintaining reasonable sound quality. </a:t>
            </a:r>
          </a:p>
          <a:p>
            <a:pPr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100F0D"/>
                </a:solidFill>
                <a:latin typeface="DM Sans"/>
              </a:rPr>
              <a:t>It achieves compression by removing some audio data that is less perceptible to the human ear.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7993" y="5698205"/>
            <a:ext cx="6645270" cy="263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>
                <a:solidFill>
                  <a:srgbClr val="100F0D"/>
                </a:solidFill>
                <a:latin typeface="DM Sans"/>
              </a:rPr>
              <a:t>Advantages: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Small file sizes, making it suitable f</a:t>
            </a:r>
            <a:r>
              <a:rPr lang="en-US" sz="2527">
                <a:solidFill>
                  <a:srgbClr val="100F0D"/>
                </a:solidFill>
                <a:latin typeface="DM Sans"/>
              </a:rPr>
              <a:t>or streaming and portable devices.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Broad compatibility with a wide range of devices and software.</a:t>
            </a:r>
          </a:p>
          <a:p>
            <a:pPr algn="ctr">
              <a:lnSpc>
                <a:spcPts val="353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982752" y="5698205"/>
            <a:ext cx="6310448" cy="251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00F0D"/>
                </a:solidFill>
                <a:latin typeface="DM Sans"/>
              </a:rPr>
              <a:t>Disadvantages:</a:t>
            </a:r>
          </a:p>
          <a:p>
            <a:pPr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Lossy compression 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may result in some loss of audio quality.</a:t>
            </a:r>
          </a:p>
          <a:p>
            <a:pPr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Audiophiles 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may prefer lossless formats for higher fidelity.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53489" y="171582"/>
            <a:ext cx="1083927" cy="1558457"/>
          </a:xfrm>
          <a:custGeom>
            <a:avLst/>
            <a:gdLst/>
            <a:ahLst/>
            <a:cxnLst/>
            <a:rect r="r" b="b" t="t" l="l"/>
            <a:pathLst>
              <a:path h="1558457" w="1083927">
                <a:moveTo>
                  <a:pt x="0" y="0"/>
                </a:moveTo>
                <a:lnTo>
                  <a:pt x="1083927" y="0"/>
                </a:lnTo>
                <a:lnTo>
                  <a:pt x="1083927" y="1558457"/>
                </a:lnTo>
                <a:lnTo>
                  <a:pt x="0" y="15584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73073" y="7335297"/>
            <a:ext cx="2409679" cy="2409679"/>
          </a:xfrm>
          <a:custGeom>
            <a:avLst/>
            <a:gdLst/>
            <a:ahLst/>
            <a:cxnLst/>
            <a:rect r="r" b="b" t="t" l="l"/>
            <a:pathLst>
              <a:path h="2409679" w="2409679">
                <a:moveTo>
                  <a:pt x="0" y="0"/>
                </a:moveTo>
                <a:lnTo>
                  <a:pt x="2409679" y="0"/>
                </a:lnTo>
                <a:lnTo>
                  <a:pt x="2409679" y="2409679"/>
                </a:lnTo>
                <a:lnTo>
                  <a:pt x="0" y="24096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7342" y="2157887"/>
            <a:ext cx="16212417" cy="93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84"/>
              </a:lnSpc>
            </a:pPr>
            <a:r>
              <a:rPr lang="en-US" sz="7200">
                <a:solidFill>
                  <a:srgbClr val="100F0D"/>
                </a:solidFill>
                <a:latin typeface="DM Sans"/>
              </a:rPr>
              <a:t>WAV (Waveform Audio File Format)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342" y="3790315"/>
            <a:ext cx="14467892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100F0D"/>
                </a:solidFill>
                <a:latin typeface="DM Sans"/>
              </a:rPr>
              <a:t>WAV is an uncompressed audio format that preserves the original quality of the recording. </a:t>
            </a:r>
          </a:p>
          <a:p>
            <a:pPr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100F0D"/>
                </a:solidFill>
                <a:latin typeface="DM Sans"/>
              </a:rPr>
              <a:t>It is commonly used for high-fidelity audio and is known for its flexibility in supporting various audio codecs.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7993" y="5698205"/>
            <a:ext cx="6645270" cy="263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>
                <a:solidFill>
                  <a:srgbClr val="100F0D"/>
                </a:solidFill>
                <a:latin typeface="DM Sans"/>
              </a:rPr>
              <a:t>Advantages: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Uncompressed, lossless f</a:t>
            </a:r>
            <a:r>
              <a:rPr lang="en-US" sz="2527">
                <a:solidFill>
                  <a:srgbClr val="100F0D"/>
                </a:solidFill>
                <a:latin typeface="DM Sans"/>
              </a:rPr>
              <a:t>ormat ensures no loss of audio quality.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Suitable for professional audio production and editing.</a:t>
            </a:r>
          </a:p>
          <a:p>
            <a:pPr algn="ctr">
              <a:lnSpc>
                <a:spcPts val="353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982752" y="5698205"/>
            <a:ext cx="6310448" cy="251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00F0D"/>
                </a:solidFill>
                <a:latin typeface="DM Sans"/>
              </a:rPr>
              <a:t>Disadvantages:</a:t>
            </a:r>
          </a:p>
          <a:p>
            <a:pPr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Large file sizes, which 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may be impractical for storage and streaming.</a:t>
            </a:r>
          </a:p>
          <a:p>
            <a:pPr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L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imited 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metadata support compared to some other formats.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168678" y="2442189"/>
            <a:ext cx="3184812" cy="3184812"/>
          </a:xfrm>
          <a:custGeom>
            <a:avLst/>
            <a:gdLst/>
            <a:ahLst/>
            <a:cxnLst/>
            <a:rect r="r" b="b" t="t" l="l"/>
            <a:pathLst>
              <a:path h="3184812" w="3184812">
                <a:moveTo>
                  <a:pt x="0" y="0"/>
                </a:moveTo>
                <a:lnTo>
                  <a:pt x="3184811" y="0"/>
                </a:lnTo>
                <a:lnTo>
                  <a:pt x="3184811" y="3184812"/>
                </a:lnTo>
                <a:lnTo>
                  <a:pt x="0" y="3184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95102" y="6090514"/>
            <a:ext cx="5242314" cy="3267217"/>
          </a:xfrm>
          <a:custGeom>
            <a:avLst/>
            <a:gdLst/>
            <a:ahLst/>
            <a:cxnLst/>
            <a:rect r="r" b="b" t="t" l="l"/>
            <a:pathLst>
              <a:path h="3267217" w="5242314">
                <a:moveTo>
                  <a:pt x="0" y="0"/>
                </a:moveTo>
                <a:lnTo>
                  <a:pt x="5242314" y="0"/>
                </a:lnTo>
                <a:lnTo>
                  <a:pt x="5242314" y="3267216"/>
                </a:lnTo>
                <a:lnTo>
                  <a:pt x="0" y="32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28303" y="8181322"/>
            <a:ext cx="2254226" cy="1672226"/>
          </a:xfrm>
          <a:custGeom>
            <a:avLst/>
            <a:gdLst/>
            <a:ahLst/>
            <a:cxnLst/>
            <a:rect r="r" b="b" t="t" l="l"/>
            <a:pathLst>
              <a:path h="1672226" w="2254226">
                <a:moveTo>
                  <a:pt x="0" y="0"/>
                </a:moveTo>
                <a:lnTo>
                  <a:pt x="2254226" y="0"/>
                </a:lnTo>
                <a:lnTo>
                  <a:pt x="2254226" y="1672226"/>
                </a:lnTo>
                <a:lnTo>
                  <a:pt x="0" y="16722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05816" y="225741"/>
            <a:ext cx="2100215" cy="1770221"/>
          </a:xfrm>
          <a:custGeom>
            <a:avLst/>
            <a:gdLst/>
            <a:ahLst/>
            <a:cxnLst/>
            <a:rect r="r" b="b" t="t" l="l"/>
            <a:pathLst>
              <a:path h="1770221" w="2100215">
                <a:moveTo>
                  <a:pt x="0" y="0"/>
                </a:moveTo>
                <a:lnTo>
                  <a:pt x="2100215" y="0"/>
                </a:lnTo>
                <a:lnTo>
                  <a:pt x="2100215" y="1770221"/>
                </a:lnTo>
                <a:lnTo>
                  <a:pt x="0" y="17702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7342" y="1605610"/>
            <a:ext cx="1023591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100F0D"/>
                </a:solidFill>
                <a:latin typeface="DM Sans"/>
              </a:rPr>
              <a:t>Image File Formats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7342" y="3198585"/>
            <a:ext cx="9735223" cy="45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8559" indent="-269280" lvl="1">
              <a:lnSpc>
                <a:spcPts val="3367"/>
              </a:lnSpc>
              <a:buFont typeface="Arial"/>
              <a:buChar char="•"/>
            </a:pPr>
            <a:r>
              <a:rPr lang="en-US" sz="2494" spc="149">
                <a:solidFill>
                  <a:srgbClr val="100F0D"/>
                </a:solidFill>
                <a:latin typeface="DM Sans"/>
              </a:rPr>
              <a:t>Image file formats are standardized ways of organizing and storing digital images. </a:t>
            </a:r>
          </a:p>
          <a:p>
            <a:pPr marL="538559" indent="-269280" lvl="1">
              <a:lnSpc>
                <a:spcPts val="3367"/>
              </a:lnSpc>
              <a:buFont typeface="Arial"/>
              <a:buChar char="•"/>
            </a:pPr>
            <a:r>
              <a:rPr lang="en-US" sz="2494" spc="149">
                <a:solidFill>
                  <a:srgbClr val="100F0D"/>
                </a:solidFill>
                <a:latin typeface="DM Sans"/>
              </a:rPr>
              <a:t>These formats determine how image data is structured, encoded, and stored, influencing factors such as image quality, file size, and compatibility with various software and devices. </a:t>
            </a:r>
          </a:p>
          <a:p>
            <a:pPr>
              <a:lnSpc>
                <a:spcPts val="3367"/>
              </a:lnSpc>
            </a:pP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"/>
              </a:rPr>
              <a:t>Most Know Image format are the following:</a:t>
            </a: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 Semi-Bold"/>
              </a:rPr>
              <a:t>JPEG (Joint Photographic Experts Group)</a:t>
            </a: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 Semi-Bold"/>
              </a:rPr>
              <a:t>PNG (Portable Network Graphics)</a:t>
            </a:r>
          </a:p>
          <a:p>
            <a:pPr marL="0" indent="0" lvl="0">
              <a:lnSpc>
                <a:spcPts val="32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155824" y="7518736"/>
            <a:ext cx="3079678" cy="2424172"/>
          </a:xfrm>
          <a:custGeom>
            <a:avLst/>
            <a:gdLst/>
            <a:ahLst/>
            <a:cxnLst/>
            <a:rect r="r" b="b" t="t" l="l"/>
            <a:pathLst>
              <a:path h="2424172" w="3079678">
                <a:moveTo>
                  <a:pt x="0" y="0"/>
                </a:moveTo>
                <a:lnTo>
                  <a:pt x="3079678" y="0"/>
                </a:lnTo>
                <a:lnTo>
                  <a:pt x="3079678" y="2424173"/>
                </a:lnTo>
                <a:lnTo>
                  <a:pt x="0" y="24241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7342" y="1830409"/>
            <a:ext cx="14809478" cy="176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0"/>
              </a:lnSpc>
            </a:pPr>
            <a:r>
              <a:rPr lang="en-US" sz="7000">
                <a:solidFill>
                  <a:srgbClr val="100F0D"/>
                </a:solidFill>
                <a:latin typeface="DM Sans"/>
              </a:rPr>
              <a:t>JPEG (Joint Photographic Experts Group)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342" y="4025615"/>
            <a:ext cx="1446789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0F0D"/>
                </a:solidFill>
                <a:latin typeface="DM Sans"/>
              </a:rPr>
              <a:t>JPEG is a widely used image compression format that achieves significant file size reduction by selectively discarding image data. 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100F0D"/>
                </a:solidFill>
                <a:latin typeface="DM Sans"/>
              </a:rPr>
              <a:t>It is particularly suitable for photographs and images with complex color gradients.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7993" y="5698205"/>
            <a:ext cx="6645270" cy="263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>
                <a:solidFill>
                  <a:srgbClr val="100F0D"/>
                </a:solidFill>
                <a:latin typeface="DM Sans"/>
              </a:rPr>
              <a:t>Advantages: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High compression efficiency, </a:t>
            </a:r>
            <a:r>
              <a:rPr lang="en-US" sz="2527">
                <a:solidFill>
                  <a:srgbClr val="100F0D"/>
                </a:solidFill>
                <a:latin typeface="DM Sans"/>
              </a:rPr>
              <a:t>resulting in smaller file sizes.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Broad compatibility with most devices and software.</a:t>
            </a:r>
          </a:p>
          <a:p>
            <a:pPr algn="ctr">
              <a:lnSpc>
                <a:spcPts val="353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82752" y="5698205"/>
            <a:ext cx="6310448" cy="251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00F0D"/>
                </a:solidFill>
                <a:latin typeface="DM Sans"/>
              </a:rPr>
              <a:t>Disadvantages:</a:t>
            </a:r>
          </a:p>
          <a:p>
            <a:pPr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Lossy compression 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may lead to a reduction in image quality.</a:t>
            </a:r>
          </a:p>
          <a:p>
            <a:pPr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N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ot ide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al for images with sharp edges or text, as artifacts may occur.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956605" y="950810"/>
            <a:ext cx="2100215" cy="1770221"/>
          </a:xfrm>
          <a:custGeom>
            <a:avLst/>
            <a:gdLst/>
            <a:ahLst/>
            <a:cxnLst/>
            <a:rect r="r" b="b" t="t" l="l"/>
            <a:pathLst>
              <a:path h="1770221" w="2100215">
                <a:moveTo>
                  <a:pt x="0" y="0"/>
                </a:moveTo>
                <a:lnTo>
                  <a:pt x="2100215" y="0"/>
                </a:lnTo>
                <a:lnTo>
                  <a:pt x="2100215" y="1770222"/>
                </a:lnTo>
                <a:lnTo>
                  <a:pt x="0" y="1770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190172" y="7475915"/>
            <a:ext cx="3165535" cy="2491755"/>
          </a:xfrm>
          <a:custGeom>
            <a:avLst/>
            <a:gdLst/>
            <a:ahLst/>
            <a:cxnLst/>
            <a:rect r="r" b="b" t="t" l="l"/>
            <a:pathLst>
              <a:path h="2491755" w="3165535">
                <a:moveTo>
                  <a:pt x="0" y="0"/>
                </a:moveTo>
                <a:lnTo>
                  <a:pt x="3165535" y="0"/>
                </a:lnTo>
                <a:lnTo>
                  <a:pt x="3165535" y="2491755"/>
                </a:lnTo>
                <a:lnTo>
                  <a:pt x="0" y="24917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7342" y="2157887"/>
            <a:ext cx="14838509" cy="95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8"/>
              </a:lnSpc>
            </a:pPr>
            <a:r>
              <a:rPr lang="en-US" sz="7400">
                <a:solidFill>
                  <a:srgbClr val="100F0D"/>
                </a:solidFill>
                <a:latin typeface="DM Sans"/>
              </a:rPr>
              <a:t>PNG (Portable Network Graphics)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342" y="3502273"/>
            <a:ext cx="14467892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100F0D"/>
                </a:solidFill>
                <a:latin typeface="DM Sans"/>
              </a:rPr>
              <a:t> PNG is a lossless image compression format designed for web use. </a:t>
            </a:r>
          </a:p>
          <a:p>
            <a:pPr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100F0D"/>
                </a:solidFill>
                <a:latin typeface="DM Sans"/>
              </a:rPr>
              <a:t>It supports transparency and is suitable for images with sharp edges, text, and simple graphics.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7993" y="5698205"/>
            <a:ext cx="6645270" cy="219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>
                <a:solidFill>
                  <a:srgbClr val="100F0D"/>
                </a:solidFill>
                <a:latin typeface="DM Sans"/>
              </a:rPr>
              <a:t>Advantages: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Lossless compression, p</a:t>
            </a:r>
            <a:r>
              <a:rPr lang="en-US" sz="2527">
                <a:solidFill>
                  <a:srgbClr val="100F0D"/>
                </a:solidFill>
                <a:latin typeface="DM Sans"/>
              </a:rPr>
              <a:t>reserving image quality without artifacts.</a:t>
            </a:r>
          </a:p>
          <a:p>
            <a:pPr marL="545653" indent="-272826" lvl="1">
              <a:lnSpc>
                <a:spcPts val="3538"/>
              </a:lnSpc>
              <a:spcBef>
                <a:spcPct val="0"/>
              </a:spcBef>
              <a:buFont typeface="Arial"/>
              <a:buChar char="•"/>
            </a:pPr>
            <a:r>
              <a:rPr lang="en-US" sz="2527">
                <a:solidFill>
                  <a:srgbClr val="100F0D"/>
                </a:solidFill>
                <a:latin typeface="DM Sans"/>
              </a:rPr>
              <a:t>Support for transparent backgrounds.</a:t>
            </a:r>
          </a:p>
          <a:p>
            <a:pPr algn="ctr">
              <a:lnSpc>
                <a:spcPts val="353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82752" y="5698205"/>
            <a:ext cx="6310448" cy="251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00F0D"/>
                </a:solidFill>
                <a:latin typeface="DM Sans"/>
              </a:rPr>
              <a:t>Disadvantages:</a:t>
            </a:r>
          </a:p>
          <a:p>
            <a:pPr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Larger file sizes comp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ared to JPEG, especially for complex images.</a:t>
            </a:r>
          </a:p>
          <a:p>
            <a:pPr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00F0D"/>
                </a:solidFill>
                <a:latin typeface="DM Sans"/>
              </a:rPr>
              <a:t>Less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 effective</a:t>
            </a:r>
            <a:r>
              <a:rPr lang="en-US" sz="2499">
                <a:solidFill>
                  <a:srgbClr val="100F0D"/>
                </a:solidFill>
                <a:latin typeface="DM Sans"/>
              </a:rPr>
              <a:t> for compressing photographs with continuous tones.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75818" y="8214075"/>
            <a:ext cx="2254226" cy="1672226"/>
          </a:xfrm>
          <a:custGeom>
            <a:avLst/>
            <a:gdLst/>
            <a:ahLst/>
            <a:cxnLst/>
            <a:rect r="r" b="b" t="t" l="l"/>
            <a:pathLst>
              <a:path h="1672226" w="2254226">
                <a:moveTo>
                  <a:pt x="0" y="0"/>
                </a:moveTo>
                <a:lnTo>
                  <a:pt x="2254226" y="0"/>
                </a:lnTo>
                <a:lnTo>
                  <a:pt x="2254226" y="1672226"/>
                </a:lnTo>
                <a:lnTo>
                  <a:pt x="0" y="1672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40713" y="1820230"/>
            <a:ext cx="3032484" cy="6646539"/>
          </a:xfrm>
          <a:custGeom>
            <a:avLst/>
            <a:gdLst/>
            <a:ahLst/>
            <a:cxnLst/>
            <a:rect r="r" b="b" t="t" l="l"/>
            <a:pathLst>
              <a:path h="6646539" w="3032484">
                <a:moveTo>
                  <a:pt x="0" y="0"/>
                </a:moveTo>
                <a:lnTo>
                  <a:pt x="3032484" y="0"/>
                </a:lnTo>
                <a:lnTo>
                  <a:pt x="3032484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073067" y="8466770"/>
            <a:ext cx="1374760" cy="1415952"/>
          </a:xfrm>
          <a:custGeom>
            <a:avLst/>
            <a:gdLst/>
            <a:ahLst/>
            <a:cxnLst/>
            <a:rect r="r" b="b" t="t" l="l"/>
            <a:pathLst>
              <a:path h="1415952" w="1374760">
                <a:moveTo>
                  <a:pt x="0" y="0"/>
                </a:moveTo>
                <a:lnTo>
                  <a:pt x="1374760" y="0"/>
                </a:lnTo>
                <a:lnTo>
                  <a:pt x="1374760" y="1415951"/>
                </a:lnTo>
                <a:lnTo>
                  <a:pt x="0" y="14159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04765" y="6560538"/>
            <a:ext cx="4852090" cy="2697762"/>
          </a:xfrm>
          <a:custGeom>
            <a:avLst/>
            <a:gdLst/>
            <a:ahLst/>
            <a:cxnLst/>
            <a:rect r="r" b="b" t="t" l="l"/>
            <a:pathLst>
              <a:path h="2697762" w="4852090">
                <a:moveTo>
                  <a:pt x="0" y="0"/>
                </a:moveTo>
                <a:lnTo>
                  <a:pt x="4852090" y="0"/>
                </a:lnTo>
                <a:lnTo>
                  <a:pt x="4852090" y="2697762"/>
                </a:lnTo>
                <a:lnTo>
                  <a:pt x="0" y="269776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7342" y="3198585"/>
            <a:ext cx="9735223" cy="4925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8559" indent="-269280" lvl="1">
              <a:lnSpc>
                <a:spcPts val="3367"/>
              </a:lnSpc>
              <a:buFont typeface="Arial"/>
              <a:buChar char="•"/>
            </a:pPr>
            <a:r>
              <a:rPr lang="en-US" sz="2494" spc="149">
                <a:solidFill>
                  <a:srgbClr val="100F0D"/>
                </a:solidFill>
                <a:latin typeface="DM Sans"/>
              </a:rPr>
              <a:t>Video file formats are standardized methods of organizing and storing digital video data.</a:t>
            </a:r>
          </a:p>
          <a:p>
            <a:pPr marL="538559" indent="-269280" lvl="1">
              <a:lnSpc>
                <a:spcPts val="3367"/>
              </a:lnSpc>
              <a:buFont typeface="Arial"/>
              <a:buChar char="•"/>
            </a:pPr>
            <a:r>
              <a:rPr lang="en-US" sz="2494" spc="149">
                <a:solidFill>
                  <a:srgbClr val="100F0D"/>
                </a:solidFill>
                <a:latin typeface="DM Sans"/>
              </a:rPr>
              <a:t>These formats determine how video data is compressed, encoded, and stored, affecting factors such as video quality, file size, and compatibility with different devices and platforms.</a:t>
            </a:r>
          </a:p>
          <a:p>
            <a:pPr>
              <a:lnSpc>
                <a:spcPts val="3367"/>
              </a:lnSpc>
            </a:pP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"/>
              </a:rPr>
              <a:t>Most Know audio format are the following:</a:t>
            </a: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"/>
              </a:rPr>
              <a:t>MP4 (MPEG-4 Part 14)</a:t>
            </a: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"/>
              </a:rPr>
              <a:t>AVI (Audio Video Interleave)</a:t>
            </a:r>
          </a:p>
          <a:p>
            <a:pPr marL="514606" indent="-257303" lvl="1">
              <a:lnSpc>
                <a:spcPts val="3217"/>
              </a:lnSpc>
              <a:buFont typeface="Arial"/>
              <a:buChar char="•"/>
            </a:pPr>
            <a:r>
              <a:rPr lang="en-US" sz="2383" spc="143">
                <a:solidFill>
                  <a:srgbClr val="100F0D"/>
                </a:solidFill>
                <a:latin typeface="DM Sans"/>
              </a:rPr>
              <a:t>MKV (Matroska)</a:t>
            </a:r>
          </a:p>
          <a:p>
            <a:pPr marL="0" indent="0" lvl="0">
              <a:lnSpc>
                <a:spcPts val="321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47342" y="1605610"/>
            <a:ext cx="1023591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100F0D"/>
                </a:solidFill>
                <a:latin typeface="DM Sans"/>
              </a:rPr>
              <a:t>Video File Formats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DAF_CJo69nI</dc:identifier>
  <dcterms:modified xsi:type="dcterms:W3CDTF">2011-08-01T06:04:30Z</dcterms:modified>
  <cp:revision>1</cp:revision>
  <dc:title>Blue Doodle Project Presentation</dc:title>
</cp:coreProperties>
</file>